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6"/>
  </p:notesMasterIdLst>
  <p:sldIdLst>
    <p:sldId id="256" r:id="rId2"/>
    <p:sldId id="258" r:id="rId3"/>
    <p:sldId id="257" r:id="rId4"/>
    <p:sldId id="260" r:id="rId5"/>
    <p:sldId id="261" r:id="rId6"/>
    <p:sldId id="273" r:id="rId7"/>
    <p:sldId id="262" r:id="rId8"/>
    <p:sldId id="263" r:id="rId9"/>
    <p:sldId id="271" r:id="rId10"/>
    <p:sldId id="264" r:id="rId11"/>
    <p:sldId id="265" r:id="rId12"/>
    <p:sldId id="268" r:id="rId13"/>
    <p:sldId id="269"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4"/>
    <p:restoredTop sz="82243"/>
  </p:normalViewPr>
  <p:slideViewPr>
    <p:cSldViewPr snapToGrid="0" snapToObjects="1">
      <p:cViewPr varScale="1">
        <p:scale>
          <a:sx n="57" d="100"/>
          <a:sy n="57" d="100"/>
        </p:scale>
        <p:origin x="1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7CC70-3524-494F-AC9E-ADFBDF3A8ECC}"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6DCAE-7D32-D144-8819-0AFCB861A9BE}" type="slidenum">
              <a:rPr lang="en-US" smtClean="0"/>
              <a:t>‹#›</a:t>
            </a:fld>
            <a:endParaRPr lang="en-US"/>
          </a:p>
        </p:txBody>
      </p:sp>
    </p:spTree>
    <p:extLst>
      <p:ext uri="{BB962C8B-B14F-4D97-AF65-F5344CB8AC3E}">
        <p14:creationId xmlns:p14="http://schemas.microsoft.com/office/powerpoint/2010/main" val="18753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movie</a:t>
            </a:r>
            <a:r>
              <a:rPr lang="en-US" baseline="0" dirty="0" smtClean="0"/>
              <a:t> “War Dogs” (</a:t>
            </a:r>
            <a:r>
              <a:rPr lang="en-US" baseline="0" dirty="0" err="1" smtClean="0"/>
              <a:t>Ppt</a:t>
            </a:r>
            <a:r>
              <a:rPr lang="en-US" baseline="0" dirty="0" smtClean="0"/>
              <a:t> image) the main characters make their money from selling military goods to the U.S. Government that was bought from China. The duo was able to buy the goods for pennies on the dollar because of the trade embargo between the U.S. and China during the time, and eventually arrested for trading with a country in which they were prohibited to do so.</a:t>
            </a:r>
            <a:endParaRPr lang="en-US" dirty="0"/>
          </a:p>
        </p:txBody>
      </p:sp>
      <p:sp>
        <p:nvSpPr>
          <p:cNvPr id="4" name="Slide Number Placeholder 3"/>
          <p:cNvSpPr>
            <a:spLocks noGrp="1"/>
          </p:cNvSpPr>
          <p:nvPr>
            <p:ph type="sldNum" sz="quarter" idx="10"/>
          </p:nvPr>
        </p:nvSpPr>
        <p:spPr/>
        <p:txBody>
          <a:bodyPr/>
          <a:lstStyle/>
          <a:p>
            <a:fld id="{C4D6DCAE-7D32-D144-8819-0AFCB861A9BE}" type="slidenum">
              <a:rPr lang="en-US" smtClean="0"/>
              <a:t>3</a:t>
            </a:fld>
            <a:endParaRPr lang="en-US"/>
          </a:p>
        </p:txBody>
      </p:sp>
    </p:spTree>
    <p:extLst>
      <p:ext uri="{BB962C8B-B14F-4D97-AF65-F5344CB8AC3E}">
        <p14:creationId xmlns:p14="http://schemas.microsoft.com/office/powerpoint/2010/main" val="33870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6DCAE-7D32-D144-8819-0AFCB861A9BE}" type="slidenum">
              <a:rPr lang="en-US" smtClean="0"/>
              <a:t>5</a:t>
            </a:fld>
            <a:endParaRPr lang="en-US"/>
          </a:p>
        </p:txBody>
      </p:sp>
    </p:spTree>
    <p:extLst>
      <p:ext uri="{BB962C8B-B14F-4D97-AF65-F5344CB8AC3E}">
        <p14:creationId xmlns:p14="http://schemas.microsoft.com/office/powerpoint/2010/main" val="73326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APEC- Asia-Pacific Economic Cooperation</a:t>
            </a:r>
          </a:p>
          <a:p>
            <a:r>
              <a:rPr lang="en-US" dirty="0" smtClean="0"/>
              <a:t>MERCOSUR- Southern</a:t>
            </a:r>
            <a:r>
              <a:rPr lang="en-US" baseline="0" dirty="0" smtClean="0"/>
              <a:t> Common Market: Brazil, Paraguay, Uruguay, Argentina, and Venezuela.</a:t>
            </a:r>
          </a:p>
          <a:p>
            <a:r>
              <a:rPr lang="en-US" baseline="0" dirty="0" smtClean="0"/>
              <a:t>CARICOM- Caribbean Community and Common Market</a:t>
            </a:r>
          </a:p>
          <a:p>
            <a:r>
              <a:rPr lang="en-US" baseline="0" dirty="0" smtClean="0"/>
              <a:t>ASEAN- Association of Southeast Asian Nations.</a:t>
            </a:r>
            <a:endParaRPr lang="en-US" dirty="0"/>
          </a:p>
        </p:txBody>
      </p:sp>
      <p:sp>
        <p:nvSpPr>
          <p:cNvPr id="4" name="Slide Number Placeholder 3"/>
          <p:cNvSpPr>
            <a:spLocks noGrp="1"/>
          </p:cNvSpPr>
          <p:nvPr>
            <p:ph type="sldNum" sz="quarter" idx="10"/>
          </p:nvPr>
        </p:nvSpPr>
        <p:spPr/>
        <p:txBody>
          <a:bodyPr/>
          <a:lstStyle/>
          <a:p>
            <a:fld id="{C4D6DCAE-7D32-D144-8819-0AFCB861A9BE}" type="slidenum">
              <a:rPr lang="en-US" smtClean="0"/>
              <a:t>12</a:t>
            </a:fld>
            <a:endParaRPr lang="en-US"/>
          </a:p>
        </p:txBody>
      </p:sp>
    </p:spTree>
    <p:extLst>
      <p:ext uri="{BB962C8B-B14F-4D97-AF65-F5344CB8AC3E}">
        <p14:creationId xmlns:p14="http://schemas.microsoft.com/office/powerpoint/2010/main" val="56913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1/11/18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654876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8eU96kROClk"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69757" y="643464"/>
            <a:ext cx="4263206" cy="2838179"/>
          </a:xfrm>
          <a:prstGeom prst="rect">
            <a:avLst/>
          </a:prstGeom>
          <a:effectLst>
            <a:reflection blurRad="38100" stA="52000" endA="300" endPos="30000" dir="5400000" sy="-100000" algn="bl" rotWithShape="0"/>
            <a:softEdge rad="19050"/>
          </a:effectLst>
        </p:spPr>
      </p:pic>
      <p:sp>
        <p:nvSpPr>
          <p:cNvPr id="2" name="Title 1"/>
          <p:cNvSpPr>
            <a:spLocks noGrp="1"/>
          </p:cNvSpPr>
          <p:nvPr>
            <p:ph type="ctrTitle"/>
          </p:nvPr>
        </p:nvSpPr>
        <p:spPr>
          <a:xfrm>
            <a:off x="688489" y="4464028"/>
            <a:ext cx="10665311" cy="1641490"/>
          </a:xfrm>
        </p:spPr>
        <p:txBody>
          <a:bodyPr wrap="square">
            <a:normAutofit/>
          </a:bodyPr>
          <a:lstStyle/>
          <a:p>
            <a:r>
              <a:rPr lang="en-US" sz="7400" dirty="0"/>
              <a:t>Trade Barriers &amp; Agreements</a:t>
            </a:r>
          </a:p>
        </p:txBody>
      </p:sp>
    </p:spTree>
    <p:extLst>
      <p:ext uri="{BB962C8B-B14F-4D97-AF65-F5344CB8AC3E}">
        <p14:creationId xmlns:p14="http://schemas.microsoft.com/office/powerpoint/2010/main" val="1391824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7">
            <a:extLst>
              <a:ext uri="{FF2B5EF4-FFF2-40B4-BE49-F238E27FC236}">
                <a16:creationId xmlns:a16="http://schemas.microsoft.com/office/drawing/2014/main" xmlns=""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131172" y="3276188"/>
            <a:ext cx="4187222" cy="1239905"/>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gradFill flip="none" rotWithShape="1">
                  <a:gsLst>
                    <a:gs pos="28000">
                      <a:srgbClr val="EDEDED"/>
                    </a:gs>
                    <a:gs pos="0">
                      <a:srgbClr val="BFBFBF"/>
                    </a:gs>
                    <a:gs pos="100000">
                      <a:srgbClr val="FFFFFF"/>
                    </a:gs>
                  </a:gsLst>
                  <a:lin ang="4800000" scaled="0"/>
                  <a:tileRect/>
                </a:gradFill>
              </a:rPr>
              <a:t>World Trade Agreements:</a:t>
            </a:r>
          </a:p>
        </p:txBody>
      </p:sp>
      <p:sp>
        <p:nvSpPr>
          <p:cNvPr id="3" name="Content Placeholder 2"/>
          <p:cNvSpPr>
            <a:spLocks noGrp="1"/>
          </p:cNvSpPr>
          <p:nvPr>
            <p:ph idx="1"/>
          </p:nvPr>
        </p:nvSpPr>
        <p:spPr>
          <a:xfrm>
            <a:off x="6095999" y="1948070"/>
            <a:ext cx="5626244" cy="4228893"/>
          </a:xfrm>
        </p:spPr>
        <p:txBody>
          <a:bodyPr>
            <a:noAutofit/>
          </a:bodyPr>
          <a:lstStyle/>
          <a:p>
            <a:r>
              <a:rPr lang="en-US" dirty="0">
                <a:gradFill>
                  <a:gsLst>
                    <a:gs pos="34000">
                      <a:srgbClr val="EDEDED"/>
                    </a:gs>
                    <a:gs pos="0">
                      <a:srgbClr val="BFBFBF"/>
                    </a:gs>
                    <a:gs pos="100000">
                      <a:srgbClr val="FFFFFF"/>
                    </a:gs>
                  </a:gsLst>
                  <a:lin ang="4800000" scaled="0"/>
                </a:gradFill>
              </a:rPr>
              <a:t>To encourage free trade, countries participate in International Free Trade Agreements.</a:t>
            </a:r>
          </a:p>
          <a:p>
            <a:endParaRPr lang="en-US" dirty="0">
              <a:gradFill>
                <a:gsLst>
                  <a:gs pos="34000">
                    <a:srgbClr val="EDEDED"/>
                  </a:gs>
                  <a:gs pos="0">
                    <a:srgbClr val="BFBFBF"/>
                  </a:gs>
                  <a:gs pos="100000">
                    <a:srgbClr val="FFFFFF"/>
                  </a:gs>
                </a:gsLst>
                <a:lin ang="4800000" scaled="0"/>
              </a:gradFill>
            </a:endParaRPr>
          </a:p>
          <a:p>
            <a:r>
              <a:rPr lang="en-US" u="sng" dirty="0">
                <a:solidFill>
                  <a:srgbClr val="FFFF00"/>
                </a:solidFill>
              </a:rPr>
              <a:t>World Trade Organization (WTO):</a:t>
            </a:r>
            <a:r>
              <a:rPr lang="en-US" dirty="0">
                <a:solidFill>
                  <a:srgbClr val="FFFF00"/>
                </a:solidFill>
              </a:rPr>
              <a:t> </a:t>
            </a:r>
            <a:r>
              <a:rPr lang="en-US" dirty="0">
                <a:gradFill>
                  <a:gsLst>
                    <a:gs pos="34000">
                      <a:srgbClr val="EDEDED"/>
                    </a:gs>
                    <a:gs pos="0">
                      <a:srgbClr val="BFBFBF"/>
                    </a:gs>
                    <a:gs pos="100000">
                      <a:srgbClr val="FFFFFF"/>
                    </a:gs>
                  </a:gsLst>
                  <a:lin ang="4800000" scaled="0"/>
                </a:gradFill>
              </a:rPr>
              <a:t>Founded in 1995, the WTO makes global trade more free and works as a referee to resolve issues and enforce rules agreed upon by member countries.</a:t>
            </a:r>
            <a:endParaRPr lang="en-US" u="sng" dirty="0">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3819855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Trade Agreements:</a:t>
            </a:r>
            <a:endParaRPr lang="en-US" dirty="0"/>
          </a:p>
        </p:txBody>
      </p:sp>
      <p:sp>
        <p:nvSpPr>
          <p:cNvPr id="3" name="Content Placeholder 2"/>
          <p:cNvSpPr>
            <a:spLocks noGrp="1"/>
          </p:cNvSpPr>
          <p:nvPr>
            <p:ph idx="1"/>
          </p:nvPr>
        </p:nvSpPr>
        <p:spPr>
          <a:xfrm>
            <a:off x="838200" y="1690688"/>
            <a:ext cx="10515600" cy="4824412"/>
          </a:xfrm>
        </p:spPr>
        <p:txBody>
          <a:bodyPr>
            <a:normAutofit fontScale="92500"/>
          </a:bodyPr>
          <a:lstStyle/>
          <a:p>
            <a:r>
              <a:rPr lang="en-US" sz="3500" u="sng" dirty="0" smtClean="0">
                <a:solidFill>
                  <a:srgbClr val="FFFF00"/>
                </a:solidFill>
              </a:rPr>
              <a:t>European Union (EU):</a:t>
            </a:r>
            <a:r>
              <a:rPr lang="en-US" sz="3500" dirty="0" smtClean="0">
                <a:solidFill>
                  <a:schemeClr val="tx1"/>
                </a:solidFill>
              </a:rPr>
              <a:t> An agreement between 27 European Nations that abolishes tariffs and trade restrictions among member nations.</a:t>
            </a:r>
          </a:p>
          <a:p>
            <a:endParaRPr lang="en-US" sz="3500" u="sng" dirty="0" smtClean="0">
              <a:solidFill>
                <a:srgbClr val="FFFF00"/>
              </a:solidFill>
            </a:endParaRPr>
          </a:p>
          <a:p>
            <a:r>
              <a:rPr lang="en-US" sz="3500" u="sng" dirty="0" smtClean="0">
                <a:solidFill>
                  <a:srgbClr val="FFFF00"/>
                </a:solidFill>
              </a:rPr>
              <a:t>North American Free Trade Agreement (NAFTA):</a:t>
            </a:r>
            <a:r>
              <a:rPr lang="en-US" sz="3500" dirty="0" smtClean="0">
                <a:solidFill>
                  <a:schemeClr val="tx1"/>
                </a:solidFill>
              </a:rPr>
              <a:t> A free trade zone linking the United States, Canada, and Mexico.</a:t>
            </a:r>
          </a:p>
          <a:p>
            <a:endParaRPr lang="en-US" sz="3500" dirty="0" smtClean="0">
              <a:solidFill>
                <a:schemeClr val="tx1"/>
              </a:solidFill>
            </a:endParaRPr>
          </a:p>
          <a:p>
            <a:r>
              <a:rPr lang="en-US" sz="3500" u="sng" dirty="0" smtClean="0">
                <a:solidFill>
                  <a:srgbClr val="FFFF00"/>
                </a:solidFill>
              </a:rPr>
              <a:t>CAFTA-DR:</a:t>
            </a:r>
            <a:r>
              <a:rPr lang="en-US" sz="3500" dirty="0" smtClean="0">
                <a:solidFill>
                  <a:srgbClr val="FFFF00"/>
                </a:solidFill>
              </a:rPr>
              <a:t> </a:t>
            </a:r>
            <a:r>
              <a:rPr lang="en-US" sz="3500" dirty="0" smtClean="0">
                <a:solidFill>
                  <a:schemeClr val="tx1"/>
                </a:solidFill>
              </a:rPr>
              <a:t>Free trade agreement between the U.S. and Central  American nations.</a:t>
            </a:r>
            <a:endParaRPr lang="en-US" sz="3500" u="sng" dirty="0" smtClean="0">
              <a:solidFill>
                <a:schemeClr val="tx1"/>
              </a:solidFill>
            </a:endParaRPr>
          </a:p>
          <a:p>
            <a:endParaRPr lang="en-US" u="sng" dirty="0" smtClean="0">
              <a:solidFill>
                <a:schemeClr val="tx1"/>
              </a:solidFill>
            </a:endParaRPr>
          </a:p>
          <a:p>
            <a:endParaRPr lang="en-US" u="sng" dirty="0">
              <a:solidFill>
                <a:srgbClr val="FFFF00"/>
              </a:solidFill>
            </a:endParaRPr>
          </a:p>
        </p:txBody>
      </p:sp>
    </p:spTree>
    <p:extLst>
      <p:ext uri="{BB962C8B-B14F-4D97-AF65-F5344CB8AC3E}">
        <p14:creationId xmlns:p14="http://schemas.microsoft.com/office/powerpoint/2010/main" val="1665957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17_s02_p46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29733" y="-7869"/>
            <a:ext cx="10651066" cy="686586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86521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Multinationals</a:t>
            </a:r>
            <a:endParaRPr lang="en-US" dirty="0"/>
          </a:p>
        </p:txBody>
      </p:sp>
      <p:sp>
        <p:nvSpPr>
          <p:cNvPr id="3" name="Content Placeholder 2"/>
          <p:cNvSpPr>
            <a:spLocks noGrp="1"/>
          </p:cNvSpPr>
          <p:nvPr>
            <p:ph idx="1"/>
          </p:nvPr>
        </p:nvSpPr>
        <p:spPr>
          <a:xfrm>
            <a:off x="838200" y="1690688"/>
            <a:ext cx="10515600" cy="4857069"/>
          </a:xfrm>
        </p:spPr>
        <p:txBody>
          <a:bodyPr/>
          <a:lstStyle/>
          <a:p>
            <a:r>
              <a:rPr lang="en-US" sz="3200" dirty="0" smtClean="0">
                <a:solidFill>
                  <a:schemeClr val="tx1"/>
                </a:solidFill>
              </a:rPr>
              <a:t>A large corporation that sells goods and services throughout the world is a </a:t>
            </a:r>
            <a:r>
              <a:rPr lang="en-US" sz="3200" u="sng" dirty="0" smtClean="0">
                <a:solidFill>
                  <a:srgbClr val="FFFF00"/>
                </a:solidFill>
              </a:rPr>
              <a:t>multinational</a:t>
            </a:r>
            <a:r>
              <a:rPr lang="en-US" sz="3200" dirty="0" smtClean="0">
                <a:solidFill>
                  <a:schemeClr val="tx1"/>
                </a:solidFill>
              </a:rPr>
              <a:t>.</a:t>
            </a:r>
          </a:p>
          <a:p>
            <a:r>
              <a:rPr lang="en-US" sz="3200" dirty="0" smtClean="0">
                <a:solidFill>
                  <a:schemeClr val="tx1"/>
                </a:solidFill>
              </a:rPr>
              <a:t>A multinational is beneficial to both corporation and host nation because:</a:t>
            </a:r>
          </a:p>
          <a:p>
            <a:pPr lvl="1"/>
            <a:r>
              <a:rPr lang="en-US" sz="2800" dirty="0" smtClean="0">
                <a:solidFill>
                  <a:schemeClr val="tx1"/>
                </a:solidFill>
              </a:rPr>
              <a:t>The corporation avoids certain fees and tariffs</a:t>
            </a:r>
          </a:p>
          <a:p>
            <a:pPr lvl="1"/>
            <a:r>
              <a:rPr lang="en-US" sz="2800" dirty="0" smtClean="0">
                <a:solidFill>
                  <a:schemeClr val="tx1"/>
                </a:solidFill>
              </a:rPr>
              <a:t>The corporation may benefit from cheaper labor.</a:t>
            </a:r>
          </a:p>
          <a:p>
            <a:pPr lvl="1"/>
            <a:r>
              <a:rPr lang="en-US" sz="2800" dirty="0" smtClean="0">
                <a:solidFill>
                  <a:schemeClr val="tx1"/>
                </a:solidFill>
              </a:rPr>
              <a:t>The host nation gains more jobs and tax revenue.</a:t>
            </a:r>
          </a:p>
          <a:p>
            <a:r>
              <a:rPr lang="en-US" sz="3200" dirty="0" smtClean="0">
                <a:solidFill>
                  <a:schemeClr val="tx1"/>
                </a:solidFill>
              </a:rPr>
              <a:t>However host nations can become concerned that multinational corporations gain too much political power, drive out domestic industry, and exploit its workers.</a:t>
            </a:r>
            <a:endParaRPr lang="en-US" sz="3200" dirty="0">
              <a:solidFill>
                <a:schemeClr val="tx1"/>
              </a:solidFill>
            </a:endParaRPr>
          </a:p>
        </p:txBody>
      </p:sp>
    </p:spTree>
    <p:extLst>
      <p:ext uri="{BB962C8B-B14F-4D97-AF65-F5344CB8AC3E}">
        <p14:creationId xmlns:p14="http://schemas.microsoft.com/office/powerpoint/2010/main" val="903841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0"/>
            <a:ext cx="11733096" cy="6858000"/>
          </a:xfrm>
          <a:prstGeom prst="rect">
            <a:avLst/>
          </a:prstGeom>
        </p:spPr>
      </p:pic>
    </p:spTree>
    <p:extLst>
      <p:ext uri="{BB962C8B-B14F-4D97-AF65-F5344CB8AC3E}">
        <p14:creationId xmlns:p14="http://schemas.microsoft.com/office/powerpoint/2010/main" val="82356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337625"/>
            <a:ext cx="10972800" cy="2602524"/>
          </a:xfrm>
        </p:spPr>
        <p:txBody>
          <a:bodyPr>
            <a:normAutofit/>
          </a:bodyPr>
          <a:lstStyle/>
          <a:p>
            <a:pPr marL="0" indent="0">
              <a:buNone/>
            </a:pPr>
            <a:r>
              <a:rPr lang="en-US" sz="4000" u="sng" dirty="0" smtClean="0">
                <a:solidFill>
                  <a:srgbClr val="FFFF00"/>
                </a:solidFill>
              </a:rPr>
              <a:t>Trade Barrier:</a:t>
            </a:r>
            <a:r>
              <a:rPr lang="en-US" sz="4000" u="sng" dirty="0" smtClean="0"/>
              <a:t> </a:t>
            </a:r>
          </a:p>
          <a:p>
            <a:r>
              <a:rPr lang="en-US" sz="4000" dirty="0" smtClean="0"/>
              <a:t>Any means of preventing a </a:t>
            </a:r>
            <a:r>
              <a:rPr lang="en-US" sz="4000" dirty="0" smtClean="0">
                <a:solidFill>
                  <a:srgbClr val="FFFF00"/>
                </a:solidFill>
              </a:rPr>
              <a:t>foreign</a:t>
            </a:r>
            <a:r>
              <a:rPr lang="en-US" sz="4000" dirty="0" smtClean="0"/>
              <a:t> product or service from freely entering a nations territory.</a:t>
            </a:r>
            <a:endParaRPr lang="en-US" sz="4000" dirty="0"/>
          </a:p>
          <a:p>
            <a:pPr marL="0" indent="0" algn="ctr">
              <a:buNone/>
            </a:pPr>
            <a:r>
              <a:rPr lang="en-US" sz="4000" u="sng" dirty="0" smtClean="0">
                <a:solidFill>
                  <a:schemeClr val="tx1"/>
                </a:solidFill>
              </a:rPr>
              <a:t>Arguments:</a:t>
            </a:r>
          </a:p>
          <a:p>
            <a:pPr marL="0" indent="0" algn="ctr">
              <a:buNone/>
            </a:pPr>
            <a:endParaRPr lang="en-US" sz="4000" u="sng" dirty="0" smtClean="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13101684"/>
              </p:ext>
            </p:extLst>
          </p:nvPr>
        </p:nvGraphicFramePr>
        <p:xfrm>
          <a:off x="548637" y="3080826"/>
          <a:ext cx="10972802" cy="3376246"/>
        </p:xfrm>
        <a:graphic>
          <a:graphicData uri="http://schemas.openxmlformats.org/drawingml/2006/table">
            <a:tbl>
              <a:tblPr firstRow="1" bandRow="1">
                <a:tableStyleId>{5C22544A-7EE6-4342-B048-85BDC9FD1C3A}</a:tableStyleId>
              </a:tblPr>
              <a:tblGrid>
                <a:gridCol w="5486401"/>
                <a:gridCol w="5486401"/>
              </a:tblGrid>
              <a:tr h="685800">
                <a:tc>
                  <a:txBody>
                    <a:bodyPr/>
                    <a:lstStyle/>
                    <a:p>
                      <a:r>
                        <a:rPr lang="en-US" sz="3200" dirty="0" smtClean="0">
                          <a:solidFill>
                            <a:schemeClr val="bg1"/>
                          </a:solidFill>
                        </a:rPr>
                        <a:t>Supporters:</a:t>
                      </a:r>
                      <a:endParaRPr lang="en-US" sz="3200" dirty="0">
                        <a:solidFill>
                          <a:schemeClr val="bg1"/>
                        </a:solidFill>
                      </a:endParaRPr>
                    </a:p>
                  </a:txBody>
                  <a:tcPr/>
                </a:tc>
                <a:tc>
                  <a:txBody>
                    <a:bodyPr/>
                    <a:lstStyle/>
                    <a:p>
                      <a:r>
                        <a:rPr lang="en-US" sz="3200" dirty="0" smtClean="0">
                          <a:solidFill>
                            <a:schemeClr val="bg1"/>
                          </a:solidFill>
                        </a:rPr>
                        <a:t>Critics:</a:t>
                      </a:r>
                      <a:endParaRPr lang="en-US" sz="3200" dirty="0">
                        <a:solidFill>
                          <a:schemeClr val="bg1"/>
                        </a:solidFill>
                      </a:endParaRPr>
                    </a:p>
                  </a:txBody>
                  <a:tcPr/>
                </a:tc>
              </a:tr>
              <a:tr h="2690446">
                <a:tc>
                  <a:txBody>
                    <a:bodyPr/>
                    <a:lstStyle/>
                    <a:p>
                      <a:pPr marL="285750" indent="-285750">
                        <a:buFont typeface="Arial" charset="0"/>
                        <a:buChar char="•"/>
                      </a:pPr>
                      <a:r>
                        <a:rPr lang="en-US" sz="2800" dirty="0" smtClean="0"/>
                        <a:t>Believe</a:t>
                      </a:r>
                      <a:r>
                        <a:rPr lang="en-US" sz="2800" baseline="0" dirty="0" smtClean="0"/>
                        <a:t> that trade barriers save jobs, protect infant industries, and is in the best interest of national security.</a:t>
                      </a:r>
                      <a:endParaRPr lang="en-US" sz="2800" dirty="0"/>
                    </a:p>
                  </a:txBody>
                  <a:tcPr/>
                </a:tc>
                <a:tc>
                  <a:txBody>
                    <a:bodyPr/>
                    <a:lstStyle/>
                    <a:p>
                      <a:pPr marL="457200" indent="-457200">
                        <a:buFont typeface="Arial" charset="0"/>
                        <a:buChar char="•"/>
                      </a:pPr>
                      <a:r>
                        <a:rPr lang="en-US" sz="2800" dirty="0" smtClean="0"/>
                        <a:t>Believe that free trade promotes better international relations, increases</a:t>
                      </a:r>
                      <a:r>
                        <a:rPr lang="en-US" sz="2800" baseline="0" dirty="0" smtClean="0"/>
                        <a:t> living standards, and is the best way to pursue comparative advantage.</a:t>
                      </a:r>
                      <a:endParaRPr lang="en-US" sz="2800" dirty="0"/>
                    </a:p>
                  </a:txBody>
                  <a:tcPr/>
                </a:tc>
              </a:tr>
            </a:tbl>
          </a:graphicData>
        </a:graphic>
      </p:graphicFrame>
    </p:spTree>
    <p:extLst>
      <p:ext uri="{BB962C8B-B14F-4D97-AF65-F5344CB8AC3E}">
        <p14:creationId xmlns:p14="http://schemas.microsoft.com/office/powerpoint/2010/main" val="211873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17">
            <a:extLst>
              <a:ext uri="{FF2B5EF4-FFF2-40B4-BE49-F238E27FC236}">
                <a16:creationId xmlns:a16="http://schemas.microsoft.com/office/drawing/2014/main" xmlns="" id="{15045B1D-AED4-407C-BC82-BF20E4E4FF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13928" r="24024" b="1"/>
          <a:stretch/>
        </p:blipFill>
        <p:spPr>
          <a:xfrm>
            <a:off x="1131172" y="2268111"/>
            <a:ext cx="4187222" cy="3256059"/>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Types of Trade Barriers:</a:t>
            </a:r>
          </a:p>
        </p:txBody>
      </p:sp>
      <p:sp>
        <p:nvSpPr>
          <p:cNvPr id="3" name="Content Placeholder 2"/>
          <p:cNvSpPr>
            <a:spLocks noGrp="1"/>
          </p:cNvSpPr>
          <p:nvPr>
            <p:ph idx="1"/>
          </p:nvPr>
        </p:nvSpPr>
        <p:spPr>
          <a:xfrm>
            <a:off x="6096000" y="1948070"/>
            <a:ext cx="5742434" cy="5587999"/>
          </a:xfrm>
        </p:spPr>
        <p:txBody>
          <a:bodyPr>
            <a:normAutofit/>
          </a:bodyPr>
          <a:lstStyle/>
          <a:p>
            <a:r>
              <a:rPr lang="en-US" sz="3200" u="sng" dirty="0">
                <a:solidFill>
                  <a:srgbClr val="FFFF00"/>
                </a:solidFill>
              </a:rPr>
              <a:t>Tariff:</a:t>
            </a:r>
            <a:r>
              <a:rPr lang="en-US" sz="3200" dirty="0">
                <a:solidFill>
                  <a:srgbClr val="FFFF00"/>
                </a:solidFill>
              </a:rPr>
              <a:t> </a:t>
            </a:r>
            <a:r>
              <a:rPr lang="en-US" sz="3200" dirty="0">
                <a:solidFill>
                  <a:schemeClr val="tx1"/>
                </a:solidFill>
              </a:rPr>
              <a:t>A tax on imported goods</a:t>
            </a:r>
            <a:r>
              <a:rPr lang="en-US" sz="3200" dirty="0"/>
              <a:t>.</a:t>
            </a:r>
            <a:endParaRPr lang="en-US" sz="3200" u="sng" dirty="0"/>
          </a:p>
          <a:p>
            <a:r>
              <a:rPr lang="en-US" sz="3200" u="sng" dirty="0">
                <a:solidFill>
                  <a:srgbClr val="FFFF00"/>
                </a:solidFill>
              </a:rPr>
              <a:t>Import Quota:</a:t>
            </a:r>
            <a:r>
              <a:rPr lang="en-US" sz="3200" dirty="0">
                <a:solidFill>
                  <a:srgbClr val="FFFF00"/>
                </a:solidFill>
              </a:rPr>
              <a:t> </a:t>
            </a:r>
            <a:r>
              <a:rPr lang="en-US" sz="3200" dirty="0">
                <a:solidFill>
                  <a:schemeClr val="tx1"/>
                </a:solidFill>
              </a:rPr>
              <a:t>A set limit on the amount of a good that can be imported.</a:t>
            </a:r>
            <a:endParaRPr lang="en-US" sz="3200" u="sng" dirty="0">
              <a:solidFill>
                <a:schemeClr val="tx1"/>
              </a:solidFill>
            </a:endParaRPr>
          </a:p>
          <a:p>
            <a:r>
              <a:rPr lang="en-US" sz="3200" u="sng" dirty="0">
                <a:solidFill>
                  <a:srgbClr val="FFFF00"/>
                </a:solidFill>
              </a:rPr>
              <a:t>Sanctions:</a:t>
            </a:r>
            <a:r>
              <a:rPr lang="en-US" sz="3200" dirty="0">
                <a:solidFill>
                  <a:srgbClr val="FFFF00"/>
                </a:solidFill>
              </a:rPr>
              <a:t> </a:t>
            </a:r>
            <a:r>
              <a:rPr lang="en-US" sz="3200" dirty="0">
                <a:solidFill>
                  <a:schemeClr val="tx1"/>
                </a:solidFill>
              </a:rPr>
              <a:t>Actions a nation (or group of nations) takes in order to put pressure on another nation.</a:t>
            </a:r>
            <a:endParaRPr lang="en-US" sz="3200" u="sng" dirty="0">
              <a:solidFill>
                <a:schemeClr val="tx1"/>
              </a:solidFill>
            </a:endParaRPr>
          </a:p>
          <a:p>
            <a:r>
              <a:rPr lang="en-US" sz="3200" u="sng" dirty="0">
                <a:solidFill>
                  <a:srgbClr val="FFFF00"/>
                </a:solidFill>
              </a:rPr>
              <a:t>Embargo:</a:t>
            </a:r>
            <a:r>
              <a:rPr lang="en-US" sz="3200" dirty="0">
                <a:solidFill>
                  <a:srgbClr val="FFFF00"/>
                </a:solidFill>
              </a:rPr>
              <a:t> </a:t>
            </a:r>
            <a:r>
              <a:rPr lang="en-US" sz="3200" dirty="0">
                <a:solidFill>
                  <a:schemeClr val="tx1"/>
                </a:solidFill>
              </a:rPr>
              <a:t>A ban on trade with another country.</a:t>
            </a:r>
            <a:endParaRPr lang="en-US" sz="3200" u="sng" dirty="0">
              <a:solidFill>
                <a:schemeClr val="tx1"/>
              </a:solidFill>
            </a:endParaRPr>
          </a:p>
        </p:txBody>
      </p:sp>
    </p:spTree>
    <p:extLst>
      <p:ext uri="{BB962C8B-B14F-4D97-AF65-F5344CB8AC3E}">
        <p14:creationId xmlns:p14="http://schemas.microsoft.com/office/powerpoint/2010/main" val="4188162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Trade Barriers:</a:t>
            </a:r>
            <a:endParaRPr lang="en-US" dirty="0"/>
          </a:p>
        </p:txBody>
      </p:sp>
      <p:sp>
        <p:nvSpPr>
          <p:cNvPr id="3" name="Content Placeholder 2"/>
          <p:cNvSpPr>
            <a:spLocks noGrp="1"/>
          </p:cNvSpPr>
          <p:nvPr>
            <p:ph idx="1"/>
          </p:nvPr>
        </p:nvSpPr>
        <p:spPr>
          <a:xfrm>
            <a:off x="838200" y="1690688"/>
            <a:ext cx="10515600" cy="4759098"/>
          </a:xfrm>
        </p:spPr>
        <p:txBody>
          <a:bodyPr>
            <a:normAutofit/>
          </a:bodyPr>
          <a:lstStyle/>
          <a:p>
            <a:r>
              <a:rPr lang="en-US" dirty="0" smtClean="0">
                <a:solidFill>
                  <a:schemeClr val="tx1"/>
                </a:solidFill>
              </a:rPr>
              <a:t>Higher prices for foreign goods:</a:t>
            </a:r>
          </a:p>
          <a:p>
            <a:pPr lvl="1"/>
            <a:r>
              <a:rPr lang="en-US" sz="2800" dirty="0" smtClean="0">
                <a:solidFill>
                  <a:schemeClr val="tx1"/>
                </a:solidFill>
              </a:rPr>
              <a:t>An increased price on foreign goods helps domestic producers compete with foreign firms, but consumers will be forced to pay higher prices.</a:t>
            </a:r>
          </a:p>
          <a:p>
            <a:endParaRPr lang="en-US" sz="3200" dirty="0"/>
          </a:p>
          <a:p>
            <a:r>
              <a:rPr lang="en-US" u="sng" dirty="0" smtClean="0">
                <a:solidFill>
                  <a:srgbClr val="FFFF00"/>
                </a:solidFill>
              </a:rPr>
              <a:t>Trade War:</a:t>
            </a:r>
            <a:r>
              <a:rPr lang="en-US" dirty="0" smtClean="0">
                <a:solidFill>
                  <a:schemeClr val="tx1"/>
                </a:solidFill>
              </a:rPr>
              <a:t> If one country decides to impose a trade barrier on a trading partner, they may retaliate by imposing restrictions of their own. If the first country responds with further trade limits, the result is a trade war.</a:t>
            </a:r>
            <a:endParaRPr lang="en-US" u="sng" dirty="0" smtClean="0">
              <a:solidFill>
                <a:schemeClr val="tx1">
                  <a:lumMod val="85000"/>
                </a:schemeClr>
              </a:solidFill>
            </a:endParaRPr>
          </a:p>
        </p:txBody>
      </p:sp>
    </p:spTree>
    <p:extLst>
      <p:ext uri="{BB962C8B-B14F-4D97-AF65-F5344CB8AC3E}">
        <p14:creationId xmlns:p14="http://schemas.microsoft.com/office/powerpoint/2010/main" val="733805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17_s02_p4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744" y="0"/>
            <a:ext cx="4532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0871" y="489857"/>
            <a:ext cx="3380015" cy="1569660"/>
          </a:xfrm>
          <a:prstGeom prst="rect">
            <a:avLst/>
          </a:prstGeom>
          <a:noFill/>
        </p:spPr>
        <p:txBody>
          <a:bodyPr wrap="square" rtlCol="0">
            <a:spAutoFit/>
          </a:bodyPr>
          <a:lstStyle/>
          <a:p>
            <a:r>
              <a:rPr lang="en-US" sz="3200" dirty="0" smtClean="0"/>
              <a:t>Who do you think was impacted by this trade war?</a:t>
            </a:r>
            <a:endParaRPr lang="en-US" sz="3200" dirty="0"/>
          </a:p>
        </p:txBody>
      </p:sp>
    </p:spTree>
    <p:extLst>
      <p:ext uri="{BB962C8B-B14F-4D97-AF65-F5344CB8AC3E}">
        <p14:creationId xmlns:p14="http://schemas.microsoft.com/office/powerpoint/2010/main" val="7371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3426" y="93252"/>
            <a:ext cx="7488574"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8258"/>
            <a:ext cx="8506047" cy="2359742"/>
          </a:xfrm>
          <a:prstGeom prst="rect">
            <a:avLst/>
          </a:prstGeom>
          <a:ln>
            <a:solidFill>
              <a:schemeClr val="accent1"/>
            </a:solidFill>
          </a:ln>
        </p:spPr>
      </p:pic>
      <p:sp>
        <p:nvSpPr>
          <p:cNvPr id="8" name="TextBox 7"/>
          <p:cNvSpPr txBox="1"/>
          <p:nvPr/>
        </p:nvSpPr>
        <p:spPr>
          <a:xfrm>
            <a:off x="3331826" y="5241073"/>
            <a:ext cx="2756740" cy="302424"/>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3727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impose a Trade Barrier? </a:t>
            </a:r>
            <a:endParaRPr lang="en-US" dirty="0"/>
          </a:p>
        </p:txBody>
      </p:sp>
      <p:sp>
        <p:nvSpPr>
          <p:cNvPr id="3" name="Content Placeholder 2"/>
          <p:cNvSpPr>
            <a:spLocks noGrp="1"/>
          </p:cNvSpPr>
          <p:nvPr>
            <p:ph idx="1"/>
          </p:nvPr>
        </p:nvSpPr>
        <p:spPr>
          <a:xfrm>
            <a:off x="838200" y="1690688"/>
            <a:ext cx="10515600" cy="4693783"/>
          </a:xfrm>
        </p:spPr>
        <p:txBody>
          <a:bodyPr>
            <a:normAutofit/>
          </a:bodyPr>
          <a:lstStyle/>
          <a:p>
            <a:r>
              <a:rPr lang="en-US" u="sng" dirty="0" smtClean="0">
                <a:solidFill>
                  <a:srgbClr val="FFFF00"/>
                </a:solidFill>
              </a:rPr>
              <a:t>Protectionism:</a:t>
            </a:r>
            <a:r>
              <a:rPr lang="en-US" dirty="0" smtClean="0">
                <a:solidFill>
                  <a:schemeClr val="tx1"/>
                </a:solidFill>
              </a:rPr>
              <a:t> The use of trade barriers to shield domestic industries from foreign competition.</a:t>
            </a:r>
          </a:p>
          <a:p>
            <a:endParaRPr lang="en-US" dirty="0" smtClean="0">
              <a:solidFill>
                <a:schemeClr val="tx1"/>
              </a:solidFill>
            </a:endParaRPr>
          </a:p>
          <a:p>
            <a:r>
              <a:rPr lang="en-US" sz="3600" dirty="0" smtClean="0">
                <a:solidFill>
                  <a:schemeClr val="tx1"/>
                </a:solidFill>
              </a:rPr>
              <a:t>Three main arguments for protectionism:</a:t>
            </a:r>
          </a:p>
          <a:p>
            <a:pPr lvl="2"/>
            <a:r>
              <a:rPr lang="en-US" sz="2800" u="sng" dirty="0" smtClean="0">
                <a:solidFill>
                  <a:schemeClr val="tx1"/>
                </a:solidFill>
              </a:rPr>
              <a:t>Protecting jobs </a:t>
            </a:r>
            <a:r>
              <a:rPr lang="en-US" sz="2800" dirty="0" smtClean="0">
                <a:solidFill>
                  <a:schemeClr val="tx1"/>
                </a:solidFill>
              </a:rPr>
              <a:t>that may be hurt by foreign competition.</a:t>
            </a:r>
          </a:p>
          <a:p>
            <a:pPr lvl="2"/>
            <a:r>
              <a:rPr lang="en-US" sz="2800" u="sng" dirty="0" smtClean="0">
                <a:solidFill>
                  <a:schemeClr val="tx1"/>
                </a:solidFill>
              </a:rPr>
              <a:t>Protecting Infant Industries </a:t>
            </a:r>
            <a:r>
              <a:rPr lang="en-US" sz="2800" dirty="0" smtClean="0">
                <a:solidFill>
                  <a:schemeClr val="tx1"/>
                </a:solidFill>
              </a:rPr>
              <a:t>that need time and experience to grow into larger producers.</a:t>
            </a:r>
          </a:p>
          <a:p>
            <a:pPr lvl="2"/>
            <a:r>
              <a:rPr lang="en-US" sz="2800" u="sng" dirty="0" smtClean="0">
                <a:solidFill>
                  <a:schemeClr val="tx1"/>
                </a:solidFill>
              </a:rPr>
              <a:t>Safeguard National Security </a:t>
            </a:r>
            <a:r>
              <a:rPr lang="en-US" sz="2800" dirty="0" smtClean="0">
                <a:solidFill>
                  <a:schemeClr val="tx1"/>
                </a:solidFill>
              </a:rPr>
              <a:t>by making sure industries such as steel, energy, and advanced technology remain active in case of war or emergency.</a:t>
            </a:r>
            <a:endParaRPr lang="en-US" sz="2800" dirty="0">
              <a:solidFill>
                <a:schemeClr val="tx1"/>
              </a:solidFill>
            </a:endParaRPr>
          </a:p>
        </p:txBody>
      </p:sp>
    </p:spTree>
    <p:extLst>
      <p:ext uri="{BB962C8B-B14F-4D97-AF65-F5344CB8AC3E}">
        <p14:creationId xmlns:p14="http://schemas.microsoft.com/office/powerpoint/2010/main" val="1966281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Trade</a:t>
            </a:r>
            <a:endParaRPr lang="en-US" dirty="0"/>
          </a:p>
        </p:txBody>
      </p:sp>
      <p:sp>
        <p:nvSpPr>
          <p:cNvPr id="3" name="Content Placeholder 2"/>
          <p:cNvSpPr>
            <a:spLocks noGrp="1"/>
          </p:cNvSpPr>
          <p:nvPr>
            <p:ph idx="1"/>
          </p:nvPr>
        </p:nvSpPr>
        <p:spPr>
          <a:xfrm>
            <a:off x="838200" y="1690688"/>
            <a:ext cx="10515600" cy="4693783"/>
          </a:xfrm>
        </p:spPr>
        <p:txBody>
          <a:bodyPr/>
          <a:lstStyle/>
          <a:p>
            <a:r>
              <a:rPr lang="en-US" dirty="0" smtClean="0">
                <a:solidFill>
                  <a:schemeClr val="tx1"/>
                </a:solidFill>
              </a:rPr>
              <a:t>The opposite of protectionism is </a:t>
            </a:r>
            <a:r>
              <a:rPr lang="en-US" u="sng" dirty="0" smtClean="0">
                <a:solidFill>
                  <a:srgbClr val="FFFF00"/>
                </a:solidFill>
              </a:rPr>
              <a:t>Free Trade</a:t>
            </a:r>
            <a:r>
              <a:rPr lang="en-US" dirty="0" smtClean="0">
                <a:solidFill>
                  <a:srgbClr val="FFFF00"/>
                </a:solidFill>
              </a:rPr>
              <a:t> </a:t>
            </a:r>
            <a:r>
              <a:rPr lang="en-US" dirty="0" smtClean="0">
                <a:solidFill>
                  <a:schemeClr val="tx1"/>
                </a:solidFill>
              </a:rPr>
              <a:t>where trade barriers between two or more nations are either lowered or eliminated all together. </a:t>
            </a:r>
            <a:endParaRPr lang="en-US" u="sng" dirty="0">
              <a:solidFill>
                <a:srgbClr val="FFFF00"/>
              </a:solidFill>
            </a:endParaRPr>
          </a:p>
        </p:txBody>
      </p:sp>
      <p:pic>
        <p:nvPicPr>
          <p:cNvPr id="4" name="Picture 5" descr="c17_s02_p4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28800" y="3016251"/>
            <a:ext cx="8534400" cy="3506381"/>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0980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785" y="2057287"/>
            <a:ext cx="7899400" cy="4457700"/>
          </a:xfrm>
        </p:spPr>
      </p:pic>
      <p:sp>
        <p:nvSpPr>
          <p:cNvPr id="5" name="TextBox 4"/>
          <p:cNvSpPr txBox="1"/>
          <p:nvPr/>
        </p:nvSpPr>
        <p:spPr>
          <a:xfrm>
            <a:off x="3306083" y="800099"/>
            <a:ext cx="5086804" cy="769441"/>
          </a:xfrm>
          <a:prstGeom prst="rect">
            <a:avLst/>
          </a:prstGeom>
          <a:noFill/>
        </p:spPr>
        <p:txBody>
          <a:bodyPr wrap="square" rtlCol="0">
            <a:spAutoFit/>
          </a:bodyPr>
          <a:lstStyle/>
          <a:p>
            <a:r>
              <a:rPr lang="en-US" sz="4400" dirty="0" smtClean="0"/>
              <a:t>Stossel on Free Trade</a:t>
            </a:r>
            <a:endParaRPr lang="en-US" sz="4400" dirty="0"/>
          </a:p>
        </p:txBody>
      </p:sp>
    </p:spTree>
    <p:extLst>
      <p:ext uri="{BB962C8B-B14F-4D97-AF65-F5344CB8AC3E}">
        <p14:creationId xmlns:p14="http://schemas.microsoft.com/office/powerpoint/2010/main" val="61159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8202</TotalTime>
  <Words>634</Words>
  <Application>Microsoft Macintosh PowerPoint</Application>
  <PresentationFormat>Widescreen</PresentationFormat>
  <Paragraphs>55</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Arial</vt:lpstr>
      <vt:lpstr>Depth</vt:lpstr>
      <vt:lpstr>Trade Barriers &amp; Agreements</vt:lpstr>
      <vt:lpstr>PowerPoint Presentation</vt:lpstr>
      <vt:lpstr>Types of Trade Barriers:</vt:lpstr>
      <vt:lpstr>Effects of Trade Barriers:</vt:lpstr>
      <vt:lpstr>PowerPoint Presentation</vt:lpstr>
      <vt:lpstr>UPDATE!</vt:lpstr>
      <vt:lpstr>Why impose a Trade Barrier? </vt:lpstr>
      <vt:lpstr>Free Trade</vt:lpstr>
      <vt:lpstr>PowerPoint Presentation</vt:lpstr>
      <vt:lpstr>World Trade Agreements:</vt:lpstr>
      <vt:lpstr>Regional Trade Agreements:</vt:lpstr>
      <vt:lpstr>PowerPoint Presentation</vt:lpstr>
      <vt:lpstr>Multinationals</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Barriers &amp; Agreements</dc:title>
  <dc:creator>Lane Weaver</dc:creator>
  <cp:lastModifiedBy>Lane Weaver</cp:lastModifiedBy>
  <cp:revision>27</cp:revision>
  <dcterms:created xsi:type="dcterms:W3CDTF">2018-01-12T00:23:13Z</dcterms:created>
  <dcterms:modified xsi:type="dcterms:W3CDTF">2018-01-17T17:05:23Z</dcterms:modified>
</cp:coreProperties>
</file>